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8"/>
  </p:notesMasterIdLst>
  <p:handoutMasterIdLst>
    <p:handoutMasterId r:id="rId9"/>
  </p:handoutMasterIdLst>
  <p:sldIdLst>
    <p:sldId id="256" r:id="rId2"/>
    <p:sldId id="258" r:id="rId3"/>
    <p:sldId id="260" r:id="rId4"/>
    <p:sldId id="259" r:id="rId5"/>
    <p:sldId id="262" r:id="rId6"/>
    <p:sldId id="261" r:id="rId7"/>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72611" autoAdjust="0"/>
  </p:normalViewPr>
  <p:slideViewPr>
    <p:cSldViewPr>
      <p:cViewPr varScale="1">
        <p:scale>
          <a:sx n="69" d="100"/>
          <a:sy n="69" d="100"/>
        </p:scale>
        <p:origin x="1858"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71592" cy="46498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842" y="1"/>
            <a:ext cx="2971592" cy="464980"/>
          </a:xfrm>
          <a:prstGeom prst="rect">
            <a:avLst/>
          </a:prstGeom>
        </p:spPr>
        <p:txBody>
          <a:bodyPr vert="horz" lIns="91440" tIns="45720" rIns="91440" bIns="45720" rtlCol="0"/>
          <a:lstStyle>
            <a:lvl1pPr algn="r">
              <a:defRPr sz="1200"/>
            </a:lvl1pPr>
          </a:lstStyle>
          <a:p>
            <a:fld id="{D76CA93D-45EA-43C5-96DC-C5644CFB75B2}" type="datetimeFigureOut">
              <a:rPr lang="en-US" smtClean="0"/>
              <a:t>3/14/2025</a:t>
            </a:fld>
            <a:endParaRPr lang="en-US" dirty="0"/>
          </a:p>
        </p:txBody>
      </p:sp>
      <p:sp>
        <p:nvSpPr>
          <p:cNvPr id="4" name="Footer Placeholder 3"/>
          <p:cNvSpPr>
            <a:spLocks noGrp="1"/>
          </p:cNvSpPr>
          <p:nvPr>
            <p:ph type="ftr" sz="quarter" idx="2"/>
          </p:nvPr>
        </p:nvSpPr>
        <p:spPr>
          <a:xfrm>
            <a:off x="0" y="8829823"/>
            <a:ext cx="2971592" cy="46498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842" y="8829823"/>
            <a:ext cx="2971592" cy="464980"/>
          </a:xfrm>
          <a:prstGeom prst="rect">
            <a:avLst/>
          </a:prstGeom>
        </p:spPr>
        <p:txBody>
          <a:bodyPr vert="horz" lIns="91440" tIns="45720" rIns="91440" bIns="45720" rtlCol="0" anchor="b"/>
          <a:lstStyle>
            <a:lvl1pPr algn="r">
              <a:defRPr sz="1200"/>
            </a:lvl1pPr>
          </a:lstStyle>
          <a:p>
            <a:fld id="{20FD03E4-6B9F-41B2-96BE-5203D35AF50E}" type="slidenum">
              <a:rPr lang="en-US" smtClean="0"/>
              <a:t>‹#›</a:t>
            </a:fld>
            <a:endParaRPr lang="en-US" dirty="0"/>
          </a:p>
        </p:txBody>
      </p:sp>
    </p:spTree>
    <p:extLst>
      <p:ext uri="{BB962C8B-B14F-4D97-AF65-F5344CB8AC3E}">
        <p14:creationId xmlns:p14="http://schemas.microsoft.com/office/powerpoint/2010/main" val="36061135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71592" cy="46498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842" y="1"/>
            <a:ext cx="2971592" cy="464980"/>
          </a:xfrm>
          <a:prstGeom prst="rect">
            <a:avLst/>
          </a:prstGeom>
        </p:spPr>
        <p:txBody>
          <a:bodyPr vert="horz" lIns="91440" tIns="45720" rIns="91440" bIns="45720" rtlCol="0"/>
          <a:lstStyle>
            <a:lvl1pPr algn="r">
              <a:defRPr sz="1200"/>
            </a:lvl1pPr>
          </a:lstStyle>
          <a:p>
            <a:fld id="{5CB022EF-C98C-445D-A2ED-C9D08A295DF6}" type="datetimeFigureOut">
              <a:rPr lang="en-US" smtClean="0"/>
              <a:t>3/14/2025</a:t>
            </a:fld>
            <a:endParaRPr lang="en-US" dirty="0"/>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6114" y="4416510"/>
            <a:ext cx="5485773" cy="418322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823"/>
            <a:ext cx="2971592" cy="46498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842" y="8829823"/>
            <a:ext cx="2971592" cy="464980"/>
          </a:xfrm>
          <a:prstGeom prst="rect">
            <a:avLst/>
          </a:prstGeom>
        </p:spPr>
        <p:txBody>
          <a:bodyPr vert="horz" lIns="91440" tIns="45720" rIns="91440" bIns="45720" rtlCol="0" anchor="b"/>
          <a:lstStyle>
            <a:lvl1pPr algn="r">
              <a:defRPr sz="1200"/>
            </a:lvl1pPr>
          </a:lstStyle>
          <a:p>
            <a:fld id="{FDEAEF20-6CE8-4502-837C-32853D9FF222}" type="slidenum">
              <a:rPr lang="en-US" smtClean="0"/>
              <a:t>‹#›</a:t>
            </a:fld>
            <a:endParaRPr lang="en-US" dirty="0"/>
          </a:p>
        </p:txBody>
      </p:sp>
    </p:spTree>
    <p:extLst>
      <p:ext uri="{BB962C8B-B14F-4D97-AF65-F5344CB8AC3E}">
        <p14:creationId xmlns:p14="http://schemas.microsoft.com/office/powerpoint/2010/main" val="39122974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Greet everyone, introduce self</a:t>
            </a:r>
          </a:p>
          <a:p>
            <a:r>
              <a:rPr lang="en-US" dirty="0"/>
              <a:t>This is a familiar annual process- a few slides to review and then time for questions and public comment</a:t>
            </a:r>
          </a:p>
        </p:txBody>
      </p:sp>
      <p:sp>
        <p:nvSpPr>
          <p:cNvPr id="4" name="Slide Number Placeholder 3"/>
          <p:cNvSpPr>
            <a:spLocks noGrp="1"/>
          </p:cNvSpPr>
          <p:nvPr>
            <p:ph type="sldNum" sz="quarter" idx="10"/>
          </p:nvPr>
        </p:nvSpPr>
        <p:spPr/>
        <p:txBody>
          <a:bodyPr/>
          <a:lstStyle/>
          <a:p>
            <a:fld id="{FDEAEF20-6CE8-4502-837C-32853D9FF222}" type="slidenum">
              <a:rPr lang="en-US" smtClean="0"/>
              <a:t>1</a:t>
            </a:fld>
            <a:endParaRPr lang="en-US" dirty="0"/>
          </a:p>
        </p:txBody>
      </p:sp>
    </p:spTree>
    <p:extLst>
      <p:ext uri="{BB962C8B-B14F-4D97-AF65-F5344CB8AC3E}">
        <p14:creationId xmlns:p14="http://schemas.microsoft.com/office/powerpoint/2010/main" val="36353939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Public comment period from March 25</a:t>
            </a:r>
            <a:r>
              <a:rPr lang="en-US" baseline="30000" dirty="0"/>
              <a:t>th</a:t>
            </a:r>
            <a:r>
              <a:rPr lang="en-US" dirty="0"/>
              <a:t>- April 26</a:t>
            </a:r>
            <a:r>
              <a:rPr lang="en-US" baseline="30000" dirty="0"/>
              <a:t>th</a:t>
            </a:r>
            <a:r>
              <a:rPr lang="en-US" dirty="0"/>
              <a:t> . Plan on our website, emailed out to DEM, PHA, </a:t>
            </a:r>
            <a:r>
              <a:rPr lang="en-US" dirty="0" err="1"/>
              <a:t>listserve</a:t>
            </a:r>
            <a:r>
              <a:rPr lang="en-US" dirty="0"/>
              <a:t> and housing consortiums in addition to Consortium Partners.</a:t>
            </a:r>
          </a:p>
          <a:p>
            <a:endParaRPr lang="en-US" dirty="0"/>
          </a:p>
        </p:txBody>
      </p:sp>
      <p:sp>
        <p:nvSpPr>
          <p:cNvPr id="4" name="Slide Number Placeholder 3"/>
          <p:cNvSpPr>
            <a:spLocks noGrp="1"/>
          </p:cNvSpPr>
          <p:nvPr>
            <p:ph type="sldNum" sz="quarter" idx="10"/>
          </p:nvPr>
        </p:nvSpPr>
        <p:spPr/>
        <p:txBody>
          <a:bodyPr/>
          <a:lstStyle/>
          <a:p>
            <a:fld id="{FDEAEF20-6CE8-4502-837C-32853D9FF222}" type="slidenum">
              <a:rPr lang="en-US" smtClean="0"/>
              <a:t>2</a:t>
            </a:fld>
            <a:endParaRPr lang="en-US" dirty="0"/>
          </a:p>
        </p:txBody>
      </p:sp>
    </p:spTree>
    <p:extLst>
      <p:ext uri="{BB962C8B-B14F-4D97-AF65-F5344CB8AC3E}">
        <p14:creationId xmlns:p14="http://schemas.microsoft.com/office/powerpoint/2010/main" val="28691537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Allocation plan follows 5 year plan ratios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Because of the late federal budget, award announcements have not yet been received by HUD, so when final funding awards are provided to our Consortium, we will make adjustments proportionally. The numbers here are based on the 2024 allocation, but we expect a similar award.</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dirty="0"/>
              <a:t>CHDO = Community Housing Development Organization (15% set aside)</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a:t>TBRA =</a:t>
            </a:r>
            <a:r>
              <a:rPr lang="en-US" baseline="0" dirty="0"/>
              <a:t> Tenant Based Rental Assistance</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p:txBody>
      </p:sp>
      <p:sp>
        <p:nvSpPr>
          <p:cNvPr id="4" name="Slide Number Placeholder 3"/>
          <p:cNvSpPr>
            <a:spLocks noGrp="1"/>
          </p:cNvSpPr>
          <p:nvPr>
            <p:ph type="sldNum" sz="quarter" idx="10"/>
          </p:nvPr>
        </p:nvSpPr>
        <p:spPr/>
        <p:txBody>
          <a:bodyPr/>
          <a:lstStyle/>
          <a:p>
            <a:fld id="{FDEAEF20-6CE8-4502-837C-32853D9FF222}" type="slidenum">
              <a:rPr lang="en-US" smtClean="0"/>
              <a:t>3</a:t>
            </a:fld>
            <a:endParaRPr lang="en-US" dirty="0"/>
          </a:p>
        </p:txBody>
      </p:sp>
    </p:spTree>
    <p:extLst>
      <p:ext uri="{BB962C8B-B14F-4D97-AF65-F5344CB8AC3E}">
        <p14:creationId xmlns:p14="http://schemas.microsoft.com/office/powerpoint/2010/main" val="25378780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Within the plan we set goals also. </a:t>
            </a:r>
          </a:p>
          <a:p>
            <a:r>
              <a:rPr lang="en-US" dirty="0"/>
              <a:t>TBRA takes households through Coordinated entry.  Number served is really determined by need and characteristics of household.</a:t>
            </a:r>
          </a:p>
          <a:p>
            <a:r>
              <a:rPr lang="en-US" dirty="0"/>
              <a:t>Specific CHDO development funds planned to support Island Roots Housing.</a:t>
            </a:r>
          </a:p>
          <a:p>
            <a:r>
              <a:rPr lang="en-US" dirty="0"/>
              <a:t>2 development projects, VOA North and Generations Place</a:t>
            </a:r>
          </a:p>
        </p:txBody>
      </p:sp>
      <p:sp>
        <p:nvSpPr>
          <p:cNvPr id="4" name="Slide Number Placeholder 3"/>
          <p:cNvSpPr>
            <a:spLocks noGrp="1"/>
          </p:cNvSpPr>
          <p:nvPr>
            <p:ph type="sldNum" sz="quarter" idx="10"/>
          </p:nvPr>
        </p:nvSpPr>
        <p:spPr/>
        <p:txBody>
          <a:bodyPr/>
          <a:lstStyle/>
          <a:p>
            <a:fld id="{FDEAEF20-6CE8-4502-837C-32853D9FF222}" type="slidenum">
              <a:rPr lang="en-US" smtClean="0"/>
              <a:t>4</a:t>
            </a:fld>
            <a:endParaRPr lang="en-US" dirty="0"/>
          </a:p>
        </p:txBody>
      </p:sp>
    </p:spTree>
    <p:extLst>
      <p:ext uri="{BB962C8B-B14F-4D97-AF65-F5344CB8AC3E}">
        <p14:creationId xmlns:p14="http://schemas.microsoft.com/office/powerpoint/2010/main" val="6171508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951B1B-DA26-BCE9-ADBA-CEC61E8A2D1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95D69D4-B498-8FF2-0B86-7D58757AAA5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0911974-E60B-D359-A917-0EB2FF1F58F8}"/>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E08E0C4F-851E-C156-EC11-88D2525C47E9}"/>
              </a:ext>
            </a:extLst>
          </p:cNvPr>
          <p:cNvSpPr>
            <a:spLocks noGrp="1"/>
          </p:cNvSpPr>
          <p:nvPr>
            <p:ph type="sldNum" sz="quarter" idx="10"/>
          </p:nvPr>
        </p:nvSpPr>
        <p:spPr/>
        <p:txBody>
          <a:bodyPr/>
          <a:lstStyle/>
          <a:p>
            <a:fld id="{FDEAEF20-6CE8-4502-837C-32853D9FF222}" type="slidenum">
              <a:rPr lang="en-US" smtClean="0"/>
              <a:t>5</a:t>
            </a:fld>
            <a:endParaRPr lang="en-US" dirty="0"/>
          </a:p>
        </p:txBody>
      </p:sp>
    </p:spTree>
    <p:extLst>
      <p:ext uri="{BB962C8B-B14F-4D97-AF65-F5344CB8AC3E}">
        <p14:creationId xmlns:p14="http://schemas.microsoft.com/office/powerpoint/2010/main" val="18599692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Comment Period</a:t>
            </a:r>
            <a:r>
              <a:rPr lang="en-US" baseline="0" dirty="0"/>
              <a:t> closes today, April 15</a:t>
            </a:r>
            <a:r>
              <a:rPr lang="en-US" baseline="30000" dirty="0"/>
              <a:t>th</a:t>
            </a:r>
            <a:r>
              <a:rPr lang="en-US" baseline="0" dirty="0"/>
              <a:t> at 4:30 pm. Feel free to submit comments or questions by email, postal mail, or hand delivered to the Skagit County Public Health office. Email and address are listed here. </a:t>
            </a:r>
          </a:p>
          <a:p>
            <a:r>
              <a:rPr lang="en-US" baseline="0" dirty="0"/>
              <a:t>More detailed written narrative is available on our website. </a:t>
            </a:r>
          </a:p>
          <a:p>
            <a:endParaRPr lang="en-US" baseline="0" dirty="0"/>
          </a:p>
          <a:p>
            <a:r>
              <a:rPr lang="en-US" baseline="0" dirty="0"/>
              <a:t>We will submit the final plan to HUD after we get a final allocation amount. </a:t>
            </a:r>
            <a:endParaRPr lang="en-US" dirty="0"/>
          </a:p>
        </p:txBody>
      </p:sp>
      <p:sp>
        <p:nvSpPr>
          <p:cNvPr id="4" name="Slide Number Placeholder 3"/>
          <p:cNvSpPr>
            <a:spLocks noGrp="1"/>
          </p:cNvSpPr>
          <p:nvPr>
            <p:ph type="sldNum" sz="quarter" idx="10"/>
          </p:nvPr>
        </p:nvSpPr>
        <p:spPr/>
        <p:txBody>
          <a:bodyPr/>
          <a:lstStyle/>
          <a:p>
            <a:fld id="{FDEAEF20-6CE8-4502-837C-32853D9FF222}" type="slidenum">
              <a:rPr lang="en-US" smtClean="0"/>
              <a:t>6</a:t>
            </a:fld>
            <a:endParaRPr lang="en-US" dirty="0"/>
          </a:p>
        </p:txBody>
      </p:sp>
    </p:spTree>
    <p:extLst>
      <p:ext uri="{BB962C8B-B14F-4D97-AF65-F5344CB8AC3E}">
        <p14:creationId xmlns:p14="http://schemas.microsoft.com/office/powerpoint/2010/main" val="30822526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428BB00-4DDA-4428-9DA0-604496EBA28A}" type="datetimeFigureOut">
              <a:rPr lang="en-US" smtClean="0"/>
              <a:t>3/14/2025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430BFCA-176D-4976-AB0A-531B685E95A7}" type="slidenum">
              <a:rPr lang="en-US" smtClean="0"/>
              <a:t>‹#›</a:t>
            </a:fld>
            <a:endParaRPr lang="en-US" dirty="0"/>
          </a:p>
        </p:txBody>
      </p:sp>
    </p:spTree>
    <p:extLst>
      <p:ext uri="{BB962C8B-B14F-4D97-AF65-F5344CB8AC3E}">
        <p14:creationId xmlns:p14="http://schemas.microsoft.com/office/powerpoint/2010/main" val="6517906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428BB00-4DDA-4428-9DA0-604496EBA28A}" type="datetimeFigureOut">
              <a:rPr lang="en-US" smtClean="0"/>
              <a:t>3/14/2025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430BFCA-176D-4976-AB0A-531B685E95A7}" type="slidenum">
              <a:rPr lang="en-US" smtClean="0"/>
              <a:t>‹#›</a:t>
            </a:fld>
            <a:endParaRPr lang="en-US" dirty="0"/>
          </a:p>
        </p:txBody>
      </p:sp>
    </p:spTree>
    <p:extLst>
      <p:ext uri="{BB962C8B-B14F-4D97-AF65-F5344CB8AC3E}">
        <p14:creationId xmlns:p14="http://schemas.microsoft.com/office/powerpoint/2010/main" val="22554955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428BB00-4DDA-4428-9DA0-604496EBA28A}" type="datetimeFigureOut">
              <a:rPr lang="en-US" smtClean="0"/>
              <a:t>3/14/2025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430BFCA-176D-4976-AB0A-531B685E95A7}" type="slidenum">
              <a:rPr lang="en-US" smtClean="0"/>
              <a:t>‹#›</a:t>
            </a:fld>
            <a:endParaRPr lang="en-US" dirty="0"/>
          </a:p>
        </p:txBody>
      </p:sp>
    </p:spTree>
    <p:extLst>
      <p:ext uri="{BB962C8B-B14F-4D97-AF65-F5344CB8AC3E}">
        <p14:creationId xmlns:p14="http://schemas.microsoft.com/office/powerpoint/2010/main" val="24559456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428BB00-4DDA-4428-9DA0-604496EBA28A}" type="datetimeFigureOut">
              <a:rPr lang="en-US" smtClean="0"/>
              <a:t>3/14/2025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430BFCA-176D-4976-AB0A-531B685E95A7}" type="slidenum">
              <a:rPr lang="en-US" smtClean="0"/>
              <a:t>‹#›</a:t>
            </a:fld>
            <a:endParaRPr lang="en-US" dirty="0"/>
          </a:p>
        </p:txBody>
      </p:sp>
    </p:spTree>
    <p:extLst>
      <p:ext uri="{BB962C8B-B14F-4D97-AF65-F5344CB8AC3E}">
        <p14:creationId xmlns:p14="http://schemas.microsoft.com/office/powerpoint/2010/main" val="39376963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428BB00-4DDA-4428-9DA0-604496EBA28A}" type="datetimeFigureOut">
              <a:rPr lang="en-US" smtClean="0"/>
              <a:t>3/14/2025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430BFCA-176D-4976-AB0A-531B685E95A7}" type="slidenum">
              <a:rPr lang="en-US" smtClean="0"/>
              <a:t>‹#›</a:t>
            </a:fld>
            <a:endParaRPr lang="en-US" dirty="0"/>
          </a:p>
        </p:txBody>
      </p:sp>
    </p:spTree>
    <p:extLst>
      <p:ext uri="{BB962C8B-B14F-4D97-AF65-F5344CB8AC3E}">
        <p14:creationId xmlns:p14="http://schemas.microsoft.com/office/powerpoint/2010/main" val="12176980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428BB00-4DDA-4428-9DA0-604496EBA28A}" type="datetimeFigureOut">
              <a:rPr lang="en-US" smtClean="0"/>
              <a:t>3/14/2025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430BFCA-176D-4976-AB0A-531B685E95A7}" type="slidenum">
              <a:rPr lang="en-US" smtClean="0"/>
              <a:t>‹#›</a:t>
            </a:fld>
            <a:endParaRPr lang="en-US" dirty="0"/>
          </a:p>
        </p:txBody>
      </p:sp>
    </p:spTree>
    <p:extLst>
      <p:ext uri="{BB962C8B-B14F-4D97-AF65-F5344CB8AC3E}">
        <p14:creationId xmlns:p14="http://schemas.microsoft.com/office/powerpoint/2010/main" val="13999222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428BB00-4DDA-4428-9DA0-604496EBA28A}" type="datetimeFigureOut">
              <a:rPr lang="en-US" smtClean="0"/>
              <a:t>3/14/2025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430BFCA-176D-4976-AB0A-531B685E95A7}" type="slidenum">
              <a:rPr lang="en-US" smtClean="0"/>
              <a:t>‹#›</a:t>
            </a:fld>
            <a:endParaRPr lang="en-US" dirty="0"/>
          </a:p>
        </p:txBody>
      </p:sp>
    </p:spTree>
    <p:extLst>
      <p:ext uri="{BB962C8B-B14F-4D97-AF65-F5344CB8AC3E}">
        <p14:creationId xmlns:p14="http://schemas.microsoft.com/office/powerpoint/2010/main" val="32250869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428BB00-4DDA-4428-9DA0-604496EBA28A}" type="datetimeFigureOut">
              <a:rPr lang="en-US" smtClean="0"/>
              <a:t>3/14/2025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430BFCA-176D-4976-AB0A-531B685E95A7}" type="slidenum">
              <a:rPr lang="en-US" smtClean="0"/>
              <a:t>‹#›</a:t>
            </a:fld>
            <a:endParaRPr lang="en-US" dirty="0"/>
          </a:p>
        </p:txBody>
      </p:sp>
    </p:spTree>
    <p:extLst>
      <p:ext uri="{BB962C8B-B14F-4D97-AF65-F5344CB8AC3E}">
        <p14:creationId xmlns:p14="http://schemas.microsoft.com/office/powerpoint/2010/main" val="266035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28BB00-4DDA-4428-9DA0-604496EBA28A}" type="datetimeFigureOut">
              <a:rPr lang="en-US" smtClean="0"/>
              <a:t>3/14/2025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430BFCA-176D-4976-AB0A-531B685E95A7}" type="slidenum">
              <a:rPr lang="en-US" smtClean="0"/>
              <a:t>‹#›</a:t>
            </a:fld>
            <a:endParaRPr lang="en-US" dirty="0"/>
          </a:p>
        </p:txBody>
      </p:sp>
    </p:spTree>
    <p:extLst>
      <p:ext uri="{BB962C8B-B14F-4D97-AF65-F5344CB8AC3E}">
        <p14:creationId xmlns:p14="http://schemas.microsoft.com/office/powerpoint/2010/main" val="1293273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428BB00-4DDA-4428-9DA0-604496EBA28A}" type="datetimeFigureOut">
              <a:rPr lang="en-US" smtClean="0"/>
              <a:t>3/14/2025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430BFCA-176D-4976-AB0A-531B685E95A7}" type="slidenum">
              <a:rPr lang="en-US" smtClean="0"/>
              <a:t>‹#›</a:t>
            </a:fld>
            <a:endParaRPr lang="en-US" dirty="0"/>
          </a:p>
        </p:txBody>
      </p:sp>
    </p:spTree>
    <p:extLst>
      <p:ext uri="{BB962C8B-B14F-4D97-AF65-F5344CB8AC3E}">
        <p14:creationId xmlns:p14="http://schemas.microsoft.com/office/powerpoint/2010/main" val="1864850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428BB00-4DDA-4428-9DA0-604496EBA28A}" type="datetimeFigureOut">
              <a:rPr lang="en-US" smtClean="0"/>
              <a:t>3/14/2025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430BFCA-176D-4976-AB0A-531B685E95A7}" type="slidenum">
              <a:rPr lang="en-US" smtClean="0"/>
              <a:t>‹#›</a:t>
            </a:fld>
            <a:endParaRPr lang="en-US" dirty="0"/>
          </a:p>
        </p:txBody>
      </p:sp>
    </p:spTree>
    <p:extLst>
      <p:ext uri="{BB962C8B-B14F-4D97-AF65-F5344CB8AC3E}">
        <p14:creationId xmlns:p14="http://schemas.microsoft.com/office/powerpoint/2010/main" val="26136344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20000"/>
            <a:lumOff val="80000"/>
            <a:alpha val="2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28BB00-4DDA-4428-9DA0-604496EBA28A}" type="datetimeFigureOut">
              <a:rPr lang="en-US" smtClean="0"/>
              <a:t>3/14/2025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30BFCA-176D-4976-AB0A-531B685E95A7}" type="slidenum">
              <a:rPr lang="en-US" smtClean="0"/>
              <a:t>‹#›</a:t>
            </a:fld>
            <a:endParaRPr lang="en-US" dirty="0"/>
          </a:p>
        </p:txBody>
      </p:sp>
    </p:spTree>
    <p:extLst>
      <p:ext uri="{BB962C8B-B14F-4D97-AF65-F5344CB8AC3E}">
        <p14:creationId xmlns:p14="http://schemas.microsoft.com/office/powerpoint/2010/main" val="4216892859"/>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mailto:manthony@co.skagit.wa.us"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p:cNvCxnSpPr/>
          <p:nvPr/>
        </p:nvCxnSpPr>
        <p:spPr>
          <a:xfrm>
            <a:off x="228600" y="6629400"/>
            <a:ext cx="8915400" cy="0"/>
          </a:xfrm>
          <a:prstGeom prst="line">
            <a:avLst/>
          </a:prstGeom>
          <a:ln w="76200">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3" name="Subtitle 2"/>
          <p:cNvSpPr>
            <a:spLocks noGrp="1"/>
          </p:cNvSpPr>
          <p:nvPr>
            <p:ph type="subTitle" idx="1"/>
          </p:nvPr>
        </p:nvSpPr>
        <p:spPr>
          <a:xfrm>
            <a:off x="1219200" y="5295900"/>
            <a:ext cx="6324600" cy="1333500"/>
          </a:xfrm>
        </p:spPr>
        <p:txBody>
          <a:bodyPr>
            <a:normAutofit/>
          </a:bodyPr>
          <a:lstStyle/>
          <a:p>
            <a:pPr algn="l">
              <a:spcBef>
                <a:spcPts val="0"/>
              </a:spcBef>
            </a:pPr>
            <a:r>
              <a:rPr lang="en-US" sz="2000" dirty="0">
                <a:solidFill>
                  <a:schemeClr val="tx2"/>
                </a:solidFill>
                <a:latin typeface="Franklin Gothic Book" panose="020B0503020102020204" pitchFamily="34" charset="0"/>
              </a:rPr>
              <a:t>Lead Agency: Skagit County Public Health</a:t>
            </a:r>
          </a:p>
          <a:p>
            <a:pPr algn="l">
              <a:spcBef>
                <a:spcPts val="0"/>
              </a:spcBef>
            </a:pPr>
            <a:r>
              <a:rPr lang="en-US" sz="2000" dirty="0">
                <a:solidFill>
                  <a:schemeClr val="tx2"/>
                </a:solidFill>
                <a:latin typeface="Franklin Gothic Book" panose="020B0503020102020204" pitchFamily="34" charset="0"/>
              </a:rPr>
              <a:t>Program Contacts: Madeleine Anthony </a:t>
            </a:r>
          </a:p>
          <a:p>
            <a:pPr algn="l">
              <a:spcBef>
                <a:spcPts val="0"/>
              </a:spcBef>
            </a:pPr>
            <a:r>
              <a:rPr lang="en-US" sz="2000" dirty="0">
                <a:solidFill>
                  <a:schemeClr val="tx2"/>
                </a:solidFill>
                <a:latin typeface="Franklin Gothic Book" panose="020B0503020102020204" pitchFamily="34" charset="0"/>
              </a:rPr>
              <a:t>April 15</a:t>
            </a:r>
            <a:r>
              <a:rPr lang="en-US" sz="2000" baseline="30000" dirty="0">
                <a:solidFill>
                  <a:schemeClr val="tx2"/>
                </a:solidFill>
                <a:latin typeface="Franklin Gothic Book" panose="020B0503020102020204" pitchFamily="34" charset="0"/>
              </a:rPr>
              <a:t>th</a:t>
            </a:r>
            <a:r>
              <a:rPr lang="en-US" sz="2000" dirty="0">
                <a:solidFill>
                  <a:schemeClr val="tx2"/>
                </a:solidFill>
                <a:latin typeface="Franklin Gothic Book" panose="020B0503020102020204" pitchFamily="34" charset="0"/>
              </a:rPr>
              <a:t>, 2024</a:t>
            </a:r>
          </a:p>
        </p:txBody>
      </p:sp>
      <p:sp>
        <p:nvSpPr>
          <p:cNvPr id="4" name="Rectangle 3"/>
          <p:cNvSpPr/>
          <p:nvPr/>
        </p:nvSpPr>
        <p:spPr>
          <a:xfrm>
            <a:off x="152400" y="-76200"/>
            <a:ext cx="838200" cy="7010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638800"/>
            <a:ext cx="1143000" cy="1143000"/>
          </a:xfrm>
          <a:prstGeom prst="rect">
            <a:avLst/>
          </a:prstGeom>
        </p:spPr>
      </p:pic>
      <p:sp>
        <p:nvSpPr>
          <p:cNvPr id="14" name="Title 1"/>
          <p:cNvSpPr txBox="1">
            <a:spLocks/>
          </p:cNvSpPr>
          <p:nvPr/>
        </p:nvSpPr>
        <p:spPr>
          <a:xfrm>
            <a:off x="1143000" y="3276600"/>
            <a:ext cx="7772400" cy="136207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dirty="0">
                <a:latin typeface="Franklin Gothic Medium" panose="020B0603020102020204" pitchFamily="34" charset="0"/>
              </a:rPr>
              <a:t>2025 Annual Action Plan </a:t>
            </a:r>
          </a:p>
          <a:p>
            <a:r>
              <a:rPr lang="en-US" sz="3600" dirty="0">
                <a:latin typeface="Franklin Gothic Medium" panose="020B0603020102020204" pitchFamily="34" charset="0"/>
              </a:rPr>
              <a:t>Public Hearing</a:t>
            </a:r>
          </a:p>
        </p:txBody>
      </p:sp>
      <p:sp>
        <p:nvSpPr>
          <p:cNvPr id="15" name="Text Placeholder 2"/>
          <p:cNvSpPr txBox="1">
            <a:spLocks/>
          </p:cNvSpPr>
          <p:nvPr/>
        </p:nvSpPr>
        <p:spPr>
          <a:xfrm>
            <a:off x="1387642" y="2133600"/>
            <a:ext cx="7772400" cy="2005817"/>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US" sz="2800" dirty="0">
                <a:solidFill>
                  <a:schemeClr val="bg1">
                    <a:lumMod val="50000"/>
                  </a:schemeClr>
                </a:solidFill>
                <a:latin typeface="Franklin Gothic Book" panose="020B0503020102020204" pitchFamily="34" charset="0"/>
              </a:rPr>
              <a:t>	       Skagit County HOME Consortium</a:t>
            </a:r>
          </a:p>
        </p:txBody>
      </p:sp>
      <p:pic>
        <p:nvPicPr>
          <p:cNvPr id="6" name="Picture 5" descr="Logo&#10;&#10;Description automatically generated">
            <a:extLst>
              <a:ext uri="{FF2B5EF4-FFF2-40B4-BE49-F238E27FC236}">
                <a16:creationId xmlns:a16="http://schemas.microsoft.com/office/drawing/2014/main" id="{4E95345B-353D-A9B3-C1BA-480BE206FC7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705100" y="389871"/>
            <a:ext cx="4648200" cy="1476400"/>
          </a:xfrm>
          <a:prstGeom prst="rect">
            <a:avLst/>
          </a:prstGeom>
        </p:spPr>
      </p:pic>
    </p:spTree>
    <p:extLst>
      <p:ext uri="{BB962C8B-B14F-4D97-AF65-F5344CB8AC3E}">
        <p14:creationId xmlns:p14="http://schemas.microsoft.com/office/powerpoint/2010/main" val="37190356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228600" y="6629400"/>
            <a:ext cx="8915400" cy="0"/>
          </a:xfrm>
          <a:prstGeom prst="line">
            <a:avLst/>
          </a:prstGeom>
          <a:ln w="76200">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004777" y="304800"/>
            <a:ext cx="8229600" cy="1143000"/>
          </a:xfrm>
        </p:spPr>
        <p:txBody>
          <a:bodyPr>
            <a:normAutofit/>
          </a:bodyPr>
          <a:lstStyle/>
          <a:p>
            <a:pPr algn="l"/>
            <a:r>
              <a:rPr lang="en-US" dirty="0">
                <a:latin typeface="Franklin Gothic Medium" panose="020B0603020102020204" pitchFamily="34" charset="0"/>
              </a:rPr>
              <a:t>What is the Action Plan?</a:t>
            </a:r>
          </a:p>
        </p:txBody>
      </p:sp>
      <p:sp>
        <p:nvSpPr>
          <p:cNvPr id="3" name="Content Placeholder 2"/>
          <p:cNvSpPr>
            <a:spLocks noGrp="1"/>
          </p:cNvSpPr>
          <p:nvPr>
            <p:ph idx="1"/>
          </p:nvPr>
        </p:nvSpPr>
        <p:spPr>
          <a:xfrm>
            <a:off x="1004777" y="1668388"/>
            <a:ext cx="8229600" cy="4525963"/>
          </a:xfrm>
        </p:spPr>
        <p:txBody>
          <a:bodyPr/>
          <a:lstStyle/>
          <a:p>
            <a:r>
              <a:rPr lang="en-US" dirty="0"/>
              <a:t>A component of the five-year Consolidated Plan (FY 2023-2027).</a:t>
            </a:r>
          </a:p>
          <a:p>
            <a:r>
              <a:rPr lang="en-US" dirty="0"/>
              <a:t>Updated annually to set goals and anticipated outcomes for the upcoming program year.</a:t>
            </a:r>
          </a:p>
          <a:p>
            <a:r>
              <a:rPr lang="en-US" dirty="0"/>
              <a:t>Gives the public and stakeholders another opportunity to be involved and get an update on the program.</a:t>
            </a:r>
          </a:p>
        </p:txBody>
      </p:sp>
      <p:sp>
        <p:nvSpPr>
          <p:cNvPr id="4" name="Rectangle 3"/>
          <p:cNvSpPr/>
          <p:nvPr/>
        </p:nvSpPr>
        <p:spPr>
          <a:xfrm>
            <a:off x="152400" y="-76200"/>
            <a:ext cx="838200" cy="7010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638800"/>
            <a:ext cx="1143000" cy="1143000"/>
          </a:xfrm>
          <a:prstGeom prst="rect">
            <a:avLst/>
          </a:prstGeom>
        </p:spPr>
      </p:pic>
    </p:spTree>
    <p:extLst>
      <p:ext uri="{BB962C8B-B14F-4D97-AF65-F5344CB8AC3E}">
        <p14:creationId xmlns:p14="http://schemas.microsoft.com/office/powerpoint/2010/main" val="1761330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228600" y="6629400"/>
            <a:ext cx="8915400" cy="0"/>
          </a:xfrm>
          <a:prstGeom prst="line">
            <a:avLst/>
          </a:prstGeom>
          <a:ln w="76200">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004777" y="304800"/>
            <a:ext cx="8229600" cy="1143000"/>
          </a:xfrm>
        </p:spPr>
        <p:txBody>
          <a:bodyPr>
            <a:normAutofit/>
          </a:bodyPr>
          <a:lstStyle/>
          <a:p>
            <a:pPr algn="l"/>
            <a:r>
              <a:rPr lang="en-US" dirty="0">
                <a:latin typeface="Franklin Gothic Medium" panose="020B0603020102020204" pitchFamily="34" charset="0"/>
              </a:rPr>
              <a:t>2025* Tentative Allocations </a:t>
            </a:r>
          </a:p>
        </p:txBody>
      </p:sp>
      <p:sp>
        <p:nvSpPr>
          <p:cNvPr id="3" name="Content Placeholder 2"/>
          <p:cNvSpPr>
            <a:spLocks noGrp="1"/>
          </p:cNvSpPr>
          <p:nvPr>
            <p:ph idx="1"/>
          </p:nvPr>
        </p:nvSpPr>
        <p:spPr>
          <a:xfrm>
            <a:off x="782782" y="1608137"/>
            <a:ext cx="8229600" cy="4525963"/>
          </a:xfrm>
        </p:spPr>
        <p:txBody>
          <a:bodyPr>
            <a:normAutofit/>
          </a:bodyPr>
          <a:lstStyle/>
          <a:p>
            <a:pPr lvl="1"/>
            <a:r>
              <a:rPr lang="en-US" dirty="0"/>
              <a:t>40% 	Consortium Housing Dev. 	$ 325,642</a:t>
            </a:r>
          </a:p>
          <a:p>
            <a:pPr lvl="1"/>
            <a:r>
              <a:rPr lang="en-US" dirty="0"/>
              <a:t>15%	CHDO Development		$ 122,115</a:t>
            </a:r>
          </a:p>
          <a:p>
            <a:pPr lvl="1"/>
            <a:r>
              <a:rPr lang="en-US" dirty="0"/>
              <a:t>35%	TBRA					$ 284,936</a:t>
            </a:r>
          </a:p>
          <a:p>
            <a:pPr lvl="1"/>
            <a:r>
              <a:rPr lang="en-US" dirty="0"/>
              <a:t>10% 	Administration			$ 81,410</a:t>
            </a:r>
          </a:p>
          <a:p>
            <a:pPr marL="457200" lvl="1" indent="0">
              <a:buNone/>
            </a:pPr>
            <a:endParaRPr lang="en-US" dirty="0"/>
          </a:p>
          <a:p>
            <a:pPr marL="457200" lvl="1" indent="0">
              <a:buNone/>
            </a:pPr>
            <a:r>
              <a:rPr lang="en-US" b="1" dirty="0"/>
              <a:t>2025 Estimated Award Total:   $814,102</a:t>
            </a:r>
          </a:p>
          <a:p>
            <a:pPr marL="457200" lvl="1" indent="0">
              <a:buNone/>
            </a:pPr>
            <a:endParaRPr lang="en-US" b="1" dirty="0"/>
          </a:p>
        </p:txBody>
      </p:sp>
      <p:sp>
        <p:nvSpPr>
          <p:cNvPr id="4" name="Rectangle 3"/>
          <p:cNvSpPr/>
          <p:nvPr/>
        </p:nvSpPr>
        <p:spPr>
          <a:xfrm>
            <a:off x="152400" y="-76200"/>
            <a:ext cx="838200" cy="7010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638800"/>
            <a:ext cx="1143000" cy="1143000"/>
          </a:xfrm>
          <a:prstGeom prst="rect">
            <a:avLst/>
          </a:prstGeom>
        </p:spPr>
      </p:pic>
      <p:sp>
        <p:nvSpPr>
          <p:cNvPr id="8" name="TextBox 7">
            <a:extLst>
              <a:ext uri="{FF2B5EF4-FFF2-40B4-BE49-F238E27FC236}">
                <a16:creationId xmlns:a16="http://schemas.microsoft.com/office/drawing/2014/main" id="{F2153FE2-A0C0-4468-B9A9-0769017586ED}"/>
              </a:ext>
            </a:extLst>
          </p:cNvPr>
          <p:cNvSpPr txBox="1"/>
          <p:nvPr/>
        </p:nvSpPr>
        <p:spPr>
          <a:xfrm>
            <a:off x="1316182" y="5352871"/>
            <a:ext cx="7162800" cy="1200329"/>
          </a:xfrm>
          <a:prstGeom prst="rect">
            <a:avLst/>
          </a:prstGeom>
          <a:noFill/>
        </p:spPr>
        <p:txBody>
          <a:bodyPr wrap="square">
            <a:spAutoFit/>
          </a:bodyPr>
          <a:lstStyle/>
          <a:p>
            <a:r>
              <a:rPr lang="en-US" dirty="0"/>
              <a:t>*Final award announcements have not yet been received from HUD</a:t>
            </a:r>
          </a:p>
          <a:p>
            <a:r>
              <a:rPr lang="en-US" dirty="0"/>
              <a:t>When final funding awards are provided, proposed activities will be proportionally increased or decreased from the estimated funding levels to match the actual allocation amounts. </a:t>
            </a:r>
          </a:p>
        </p:txBody>
      </p:sp>
    </p:spTree>
    <p:extLst>
      <p:ext uri="{BB962C8B-B14F-4D97-AF65-F5344CB8AC3E}">
        <p14:creationId xmlns:p14="http://schemas.microsoft.com/office/powerpoint/2010/main" val="16753539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228600" y="6629400"/>
            <a:ext cx="8915400" cy="0"/>
          </a:xfrm>
          <a:prstGeom prst="line">
            <a:avLst/>
          </a:prstGeom>
          <a:ln w="76200">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004777" y="304800"/>
            <a:ext cx="8229600" cy="1143000"/>
          </a:xfrm>
        </p:spPr>
        <p:txBody>
          <a:bodyPr>
            <a:normAutofit/>
          </a:bodyPr>
          <a:lstStyle/>
          <a:p>
            <a:pPr algn="l"/>
            <a:r>
              <a:rPr lang="en-US" dirty="0">
                <a:latin typeface="Franklin Gothic Medium" panose="020B0603020102020204" pitchFamily="34" charset="0"/>
              </a:rPr>
              <a:t>2025 Action Plan Goals</a:t>
            </a:r>
          </a:p>
        </p:txBody>
      </p:sp>
      <p:sp>
        <p:nvSpPr>
          <p:cNvPr id="3" name="Content Placeholder 2"/>
          <p:cNvSpPr>
            <a:spLocks noGrp="1"/>
          </p:cNvSpPr>
          <p:nvPr>
            <p:ph idx="1"/>
          </p:nvPr>
        </p:nvSpPr>
        <p:spPr>
          <a:xfrm>
            <a:off x="1004777" y="1600201"/>
            <a:ext cx="8229600" cy="4594150"/>
          </a:xfrm>
        </p:spPr>
        <p:txBody>
          <a:bodyPr>
            <a:normAutofit/>
          </a:bodyPr>
          <a:lstStyle/>
          <a:p>
            <a:r>
              <a:rPr lang="en-US" dirty="0"/>
              <a:t>Consortium Housing Development</a:t>
            </a:r>
          </a:p>
          <a:p>
            <a:pPr lvl="1"/>
            <a:r>
              <a:rPr lang="en-US" sz="2400" dirty="0"/>
              <a:t>Community Action of Skagit County</a:t>
            </a:r>
          </a:p>
          <a:p>
            <a:r>
              <a:rPr lang="en-US" dirty="0"/>
              <a:t>End Homelessness</a:t>
            </a:r>
          </a:p>
          <a:p>
            <a:pPr lvl="1"/>
            <a:r>
              <a:rPr lang="en-US" sz="2400" dirty="0"/>
              <a:t>Provide rental assistance (TBRA) to 40 households who are homeless/at risk of homelessness </a:t>
            </a:r>
          </a:p>
          <a:p>
            <a:r>
              <a:rPr lang="en-US" dirty="0"/>
              <a:t>CHDO Development</a:t>
            </a:r>
          </a:p>
          <a:p>
            <a:pPr lvl="1"/>
            <a:r>
              <a:rPr lang="en-US" sz="2400" dirty="0"/>
              <a:t>Community Action of Skagit County</a:t>
            </a:r>
          </a:p>
          <a:p>
            <a:r>
              <a:rPr lang="en-US" dirty="0"/>
              <a:t>Administration &amp; Planning</a:t>
            </a:r>
          </a:p>
          <a:p>
            <a:pPr marL="457200" lvl="1" indent="0">
              <a:buNone/>
            </a:pPr>
            <a:endParaRPr lang="en-US" dirty="0"/>
          </a:p>
          <a:p>
            <a:pPr marL="457200" lvl="1" indent="0">
              <a:buNone/>
            </a:pPr>
            <a:endParaRPr lang="en-US" dirty="0"/>
          </a:p>
        </p:txBody>
      </p:sp>
      <p:sp>
        <p:nvSpPr>
          <p:cNvPr id="4" name="Rectangle 3"/>
          <p:cNvSpPr/>
          <p:nvPr/>
        </p:nvSpPr>
        <p:spPr>
          <a:xfrm>
            <a:off x="152400" y="-76200"/>
            <a:ext cx="838200" cy="7010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638800"/>
            <a:ext cx="1143000" cy="1143000"/>
          </a:xfrm>
          <a:prstGeom prst="rect">
            <a:avLst/>
          </a:prstGeom>
        </p:spPr>
      </p:pic>
    </p:spTree>
    <p:extLst>
      <p:ext uri="{BB962C8B-B14F-4D97-AF65-F5344CB8AC3E}">
        <p14:creationId xmlns:p14="http://schemas.microsoft.com/office/powerpoint/2010/main" val="24278675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C2BE63-1465-A448-7565-D44B6BBF6675}"/>
            </a:ext>
          </a:extLst>
        </p:cNvPr>
        <p:cNvGrpSpPr/>
        <p:nvPr/>
      </p:nvGrpSpPr>
      <p:grpSpPr>
        <a:xfrm>
          <a:off x="0" y="0"/>
          <a:ext cx="0" cy="0"/>
          <a:chOff x="0" y="0"/>
          <a:chExt cx="0" cy="0"/>
        </a:xfrm>
      </p:grpSpPr>
      <p:cxnSp>
        <p:nvCxnSpPr>
          <p:cNvPr id="6" name="Straight Connector 5">
            <a:extLst>
              <a:ext uri="{FF2B5EF4-FFF2-40B4-BE49-F238E27FC236}">
                <a16:creationId xmlns:a16="http://schemas.microsoft.com/office/drawing/2014/main" id="{99665E29-B399-41D2-D542-F94096C289BD}"/>
              </a:ext>
            </a:extLst>
          </p:cNvPr>
          <p:cNvCxnSpPr/>
          <p:nvPr/>
        </p:nvCxnSpPr>
        <p:spPr>
          <a:xfrm>
            <a:off x="228600" y="6629400"/>
            <a:ext cx="8915400" cy="0"/>
          </a:xfrm>
          <a:prstGeom prst="line">
            <a:avLst/>
          </a:prstGeom>
          <a:ln w="76200">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A57C84B5-5B64-1E7B-AC95-9DCF21E2079B}"/>
              </a:ext>
            </a:extLst>
          </p:cNvPr>
          <p:cNvSpPr>
            <a:spLocks noGrp="1"/>
          </p:cNvSpPr>
          <p:nvPr>
            <p:ph type="title"/>
          </p:nvPr>
        </p:nvSpPr>
        <p:spPr>
          <a:xfrm>
            <a:off x="1004777" y="304800"/>
            <a:ext cx="8229600" cy="1295400"/>
          </a:xfrm>
        </p:spPr>
        <p:txBody>
          <a:bodyPr>
            <a:normAutofit/>
          </a:bodyPr>
          <a:lstStyle/>
          <a:p>
            <a:pPr algn="l"/>
            <a:r>
              <a:rPr lang="en-US" sz="3200" dirty="0">
                <a:latin typeface="Franklin Gothic Medium" panose="020B0603020102020204" pitchFamily="34" charset="0"/>
              </a:rPr>
              <a:t>Community Action of Skagit County</a:t>
            </a:r>
            <a:br>
              <a:rPr lang="en-US" sz="3200" dirty="0">
                <a:latin typeface="Franklin Gothic Medium" panose="020B0603020102020204" pitchFamily="34" charset="0"/>
              </a:rPr>
            </a:br>
            <a:r>
              <a:rPr lang="en-US" sz="3200" dirty="0" err="1">
                <a:latin typeface="Franklin Gothic Medium" panose="020B0603020102020204" pitchFamily="34" charset="0"/>
              </a:rPr>
              <a:t>Kulshan</a:t>
            </a:r>
            <a:r>
              <a:rPr lang="en-US" sz="3200" dirty="0">
                <a:latin typeface="Franklin Gothic Medium" panose="020B0603020102020204" pitchFamily="34" charset="0"/>
              </a:rPr>
              <a:t> View</a:t>
            </a:r>
            <a:endParaRPr lang="en-US" sz="2400" dirty="0">
              <a:latin typeface="Franklin Gothic Medium" panose="020B0603020102020204" pitchFamily="34" charset="0"/>
            </a:endParaRPr>
          </a:p>
        </p:txBody>
      </p:sp>
      <p:sp>
        <p:nvSpPr>
          <p:cNvPr id="3" name="Content Placeholder 2">
            <a:extLst>
              <a:ext uri="{FF2B5EF4-FFF2-40B4-BE49-F238E27FC236}">
                <a16:creationId xmlns:a16="http://schemas.microsoft.com/office/drawing/2014/main" id="{7543C253-E807-A86A-E152-8325276C7C6B}"/>
              </a:ext>
            </a:extLst>
          </p:cNvPr>
          <p:cNvSpPr>
            <a:spLocks noGrp="1"/>
          </p:cNvSpPr>
          <p:nvPr>
            <p:ph idx="1"/>
          </p:nvPr>
        </p:nvSpPr>
        <p:spPr>
          <a:xfrm>
            <a:off x="1219200" y="1854197"/>
            <a:ext cx="7467600" cy="3492483"/>
          </a:xfrm>
        </p:spPr>
        <p:txBody>
          <a:bodyPr>
            <a:normAutofit/>
          </a:bodyPr>
          <a:lstStyle/>
          <a:p>
            <a:r>
              <a:rPr lang="en-US" sz="2000" dirty="0"/>
              <a:t>Affordable Rental Housing Development </a:t>
            </a:r>
          </a:p>
          <a:p>
            <a:r>
              <a:rPr lang="en-US" sz="2000" dirty="0"/>
              <a:t>City of Mount Vernon, Skagit County</a:t>
            </a:r>
          </a:p>
          <a:p>
            <a:r>
              <a:rPr lang="en-US" sz="2000" dirty="0"/>
              <a:t>24 total units: 7 1-bed units, 12 2-bed units, 5 3-bed units</a:t>
            </a:r>
          </a:p>
          <a:p>
            <a:pPr lvl="1"/>
            <a:r>
              <a:rPr lang="en-US" sz="1800" dirty="0"/>
              <a:t>6 set aside for homeless families (McKinney Vento, CE, or FCS referrals)</a:t>
            </a:r>
          </a:p>
          <a:p>
            <a:pPr lvl="1"/>
            <a:r>
              <a:rPr lang="en-US" sz="1800" dirty="0"/>
              <a:t>Remaining units for low-income families, farmworkers, or those with special disability related needs</a:t>
            </a:r>
          </a:p>
          <a:p>
            <a:pPr lvl="1"/>
            <a:r>
              <a:rPr lang="en-US" sz="1800" dirty="0"/>
              <a:t>7 units: 30% AMI, 12 units: 50% AMI, 5 units: 60% AMI</a:t>
            </a:r>
          </a:p>
          <a:p>
            <a:pPr lvl="1"/>
            <a:endParaRPr lang="en-US" sz="1800" dirty="0"/>
          </a:p>
        </p:txBody>
      </p:sp>
      <p:sp>
        <p:nvSpPr>
          <p:cNvPr id="4" name="Rectangle 3">
            <a:extLst>
              <a:ext uri="{FF2B5EF4-FFF2-40B4-BE49-F238E27FC236}">
                <a16:creationId xmlns:a16="http://schemas.microsoft.com/office/drawing/2014/main" id="{E017EC2F-A0C9-9533-0072-1FB8BD80DE7D}"/>
              </a:ext>
            </a:extLst>
          </p:cNvPr>
          <p:cNvSpPr/>
          <p:nvPr/>
        </p:nvSpPr>
        <p:spPr>
          <a:xfrm>
            <a:off x="152400" y="-76200"/>
            <a:ext cx="838200" cy="7010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a:extLst>
              <a:ext uri="{FF2B5EF4-FFF2-40B4-BE49-F238E27FC236}">
                <a16:creationId xmlns:a16="http://schemas.microsoft.com/office/drawing/2014/main" id="{63A61004-F7C9-571C-48A4-74FA0335BA7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638800"/>
            <a:ext cx="1143000" cy="1143000"/>
          </a:xfrm>
          <a:prstGeom prst="rect">
            <a:avLst/>
          </a:prstGeom>
        </p:spPr>
      </p:pic>
      <p:graphicFrame>
        <p:nvGraphicFramePr>
          <p:cNvPr id="9" name="Table 8">
            <a:extLst>
              <a:ext uri="{FF2B5EF4-FFF2-40B4-BE49-F238E27FC236}">
                <a16:creationId xmlns:a16="http://schemas.microsoft.com/office/drawing/2014/main" id="{C97541FF-2AC4-9539-A717-6ED0C8ED7127}"/>
              </a:ext>
            </a:extLst>
          </p:cNvPr>
          <p:cNvGraphicFramePr>
            <a:graphicFrameLocks noGrp="1"/>
          </p:cNvGraphicFramePr>
          <p:nvPr>
            <p:extLst>
              <p:ext uri="{D42A27DB-BD31-4B8C-83A1-F6EECF244321}">
                <p14:modId xmlns:p14="http://schemas.microsoft.com/office/powerpoint/2010/main" val="2309480772"/>
              </p:ext>
            </p:extLst>
          </p:nvPr>
        </p:nvGraphicFramePr>
        <p:xfrm>
          <a:off x="1943100" y="4857183"/>
          <a:ext cx="6019800" cy="1463040"/>
        </p:xfrm>
        <a:graphic>
          <a:graphicData uri="http://schemas.openxmlformats.org/drawingml/2006/table">
            <a:tbl>
              <a:tblPr firstRow="1" bandRow="1">
                <a:tableStyleId>{5C22544A-7EE6-4342-B048-85BDC9FD1C3A}</a:tableStyleId>
              </a:tblPr>
              <a:tblGrid>
                <a:gridCol w="1203960">
                  <a:extLst>
                    <a:ext uri="{9D8B030D-6E8A-4147-A177-3AD203B41FA5}">
                      <a16:colId xmlns:a16="http://schemas.microsoft.com/office/drawing/2014/main" val="3256737374"/>
                    </a:ext>
                  </a:extLst>
                </a:gridCol>
                <a:gridCol w="1203960">
                  <a:extLst>
                    <a:ext uri="{9D8B030D-6E8A-4147-A177-3AD203B41FA5}">
                      <a16:colId xmlns:a16="http://schemas.microsoft.com/office/drawing/2014/main" val="3987006152"/>
                    </a:ext>
                  </a:extLst>
                </a:gridCol>
                <a:gridCol w="1203960">
                  <a:extLst>
                    <a:ext uri="{9D8B030D-6E8A-4147-A177-3AD203B41FA5}">
                      <a16:colId xmlns:a16="http://schemas.microsoft.com/office/drawing/2014/main" val="2351466613"/>
                    </a:ext>
                  </a:extLst>
                </a:gridCol>
                <a:gridCol w="1203960">
                  <a:extLst>
                    <a:ext uri="{9D8B030D-6E8A-4147-A177-3AD203B41FA5}">
                      <a16:colId xmlns:a16="http://schemas.microsoft.com/office/drawing/2014/main" val="3586616319"/>
                    </a:ext>
                  </a:extLst>
                </a:gridCol>
                <a:gridCol w="1203960">
                  <a:extLst>
                    <a:ext uri="{9D8B030D-6E8A-4147-A177-3AD203B41FA5}">
                      <a16:colId xmlns:a16="http://schemas.microsoft.com/office/drawing/2014/main" val="2116553265"/>
                    </a:ext>
                  </a:extLst>
                </a:gridCol>
              </a:tblGrid>
              <a:tr h="282804">
                <a:tc>
                  <a:txBody>
                    <a:bodyPr/>
                    <a:lstStyle/>
                    <a:p>
                      <a:endParaRPr lang="en-US" dirty="0"/>
                    </a:p>
                  </a:txBody>
                  <a:tcPr/>
                </a:tc>
                <a:tc>
                  <a:txBody>
                    <a:bodyPr/>
                    <a:lstStyle/>
                    <a:p>
                      <a:r>
                        <a:rPr lang="en-US" sz="1400" dirty="0"/>
                        <a:t>1 person HH</a:t>
                      </a:r>
                    </a:p>
                  </a:txBody>
                  <a:tcPr/>
                </a:tc>
                <a:tc>
                  <a:txBody>
                    <a:bodyPr/>
                    <a:lstStyle/>
                    <a:p>
                      <a:r>
                        <a:rPr lang="en-US" sz="1400" dirty="0"/>
                        <a:t>2 person HH</a:t>
                      </a:r>
                    </a:p>
                  </a:txBody>
                  <a:tcPr/>
                </a:tc>
                <a:tc>
                  <a:txBody>
                    <a:bodyPr/>
                    <a:lstStyle/>
                    <a:p>
                      <a:r>
                        <a:rPr lang="en-US" sz="1400" dirty="0"/>
                        <a:t>3 person HH</a:t>
                      </a:r>
                    </a:p>
                  </a:txBody>
                  <a:tcPr/>
                </a:tc>
                <a:tc>
                  <a:txBody>
                    <a:bodyPr/>
                    <a:lstStyle/>
                    <a:p>
                      <a:r>
                        <a:rPr lang="en-US" sz="1400" dirty="0"/>
                        <a:t>4 person HH</a:t>
                      </a:r>
                    </a:p>
                  </a:txBody>
                  <a:tcPr/>
                </a:tc>
                <a:extLst>
                  <a:ext uri="{0D108BD9-81ED-4DB2-BD59-A6C34878D82A}">
                    <a16:rowId xmlns:a16="http://schemas.microsoft.com/office/drawing/2014/main" val="2527326281"/>
                  </a:ext>
                </a:extLst>
              </a:tr>
              <a:tr h="286732">
                <a:tc>
                  <a:txBody>
                    <a:bodyPr/>
                    <a:lstStyle/>
                    <a:p>
                      <a:r>
                        <a:rPr lang="en-US" dirty="0"/>
                        <a:t>30% AMI</a:t>
                      </a:r>
                    </a:p>
                  </a:txBody>
                  <a:tcPr/>
                </a:tc>
                <a:tc>
                  <a:txBody>
                    <a:bodyPr/>
                    <a:lstStyle/>
                    <a:p>
                      <a:r>
                        <a:rPr lang="en-US" dirty="0"/>
                        <a:t>$21,050</a:t>
                      </a:r>
                    </a:p>
                  </a:txBody>
                  <a:tcPr/>
                </a:tc>
                <a:tc>
                  <a:txBody>
                    <a:bodyPr/>
                    <a:lstStyle/>
                    <a:p>
                      <a:r>
                        <a:rPr lang="en-US" dirty="0"/>
                        <a:t>$24,050</a:t>
                      </a:r>
                    </a:p>
                  </a:txBody>
                  <a:tcPr/>
                </a:tc>
                <a:tc>
                  <a:txBody>
                    <a:bodyPr/>
                    <a:lstStyle/>
                    <a:p>
                      <a:r>
                        <a:rPr lang="en-US" dirty="0"/>
                        <a:t>$27,050</a:t>
                      </a:r>
                    </a:p>
                  </a:txBody>
                  <a:tcPr/>
                </a:tc>
                <a:tc>
                  <a:txBody>
                    <a:bodyPr/>
                    <a:lstStyle/>
                    <a:p>
                      <a:r>
                        <a:rPr lang="en-US" dirty="0"/>
                        <a:t>$31,200</a:t>
                      </a:r>
                    </a:p>
                  </a:txBody>
                  <a:tcPr/>
                </a:tc>
                <a:extLst>
                  <a:ext uri="{0D108BD9-81ED-4DB2-BD59-A6C34878D82A}">
                    <a16:rowId xmlns:a16="http://schemas.microsoft.com/office/drawing/2014/main" val="1610197192"/>
                  </a:ext>
                </a:extLst>
              </a:tr>
              <a:tr h="286732">
                <a:tc>
                  <a:txBody>
                    <a:bodyPr/>
                    <a:lstStyle/>
                    <a:p>
                      <a:r>
                        <a:rPr lang="en-US" dirty="0"/>
                        <a:t>50% AMI</a:t>
                      </a:r>
                    </a:p>
                  </a:txBody>
                  <a:tcPr/>
                </a:tc>
                <a:tc>
                  <a:txBody>
                    <a:bodyPr/>
                    <a:lstStyle/>
                    <a:p>
                      <a:r>
                        <a:rPr lang="en-US" dirty="0"/>
                        <a:t>$35,050</a:t>
                      </a:r>
                    </a:p>
                  </a:txBody>
                  <a:tcPr/>
                </a:tc>
                <a:tc>
                  <a:txBody>
                    <a:bodyPr/>
                    <a:lstStyle/>
                    <a:p>
                      <a:r>
                        <a:rPr lang="en-US" dirty="0"/>
                        <a:t>$40,050</a:t>
                      </a:r>
                    </a:p>
                  </a:txBody>
                  <a:tcPr/>
                </a:tc>
                <a:tc>
                  <a:txBody>
                    <a:bodyPr/>
                    <a:lstStyle/>
                    <a:p>
                      <a:r>
                        <a:rPr lang="en-US" dirty="0"/>
                        <a:t>$45,100</a:t>
                      </a:r>
                    </a:p>
                  </a:txBody>
                  <a:tcPr/>
                </a:tc>
                <a:tc>
                  <a:txBody>
                    <a:bodyPr/>
                    <a:lstStyle/>
                    <a:p>
                      <a:r>
                        <a:rPr lang="en-US" dirty="0"/>
                        <a:t>$50,100</a:t>
                      </a:r>
                    </a:p>
                  </a:txBody>
                  <a:tcPr/>
                </a:tc>
                <a:extLst>
                  <a:ext uri="{0D108BD9-81ED-4DB2-BD59-A6C34878D82A}">
                    <a16:rowId xmlns:a16="http://schemas.microsoft.com/office/drawing/2014/main" val="484595961"/>
                  </a:ext>
                </a:extLst>
              </a:tr>
              <a:tr h="286732">
                <a:tc>
                  <a:txBody>
                    <a:bodyPr/>
                    <a:lstStyle/>
                    <a:p>
                      <a:r>
                        <a:rPr lang="en-US" dirty="0"/>
                        <a:t>60% AMI</a:t>
                      </a:r>
                    </a:p>
                  </a:txBody>
                  <a:tcPr/>
                </a:tc>
                <a:tc>
                  <a:txBody>
                    <a:bodyPr/>
                    <a:lstStyle/>
                    <a:p>
                      <a:r>
                        <a:rPr lang="en-US" dirty="0"/>
                        <a:t>$42,060</a:t>
                      </a:r>
                    </a:p>
                  </a:txBody>
                  <a:tcPr/>
                </a:tc>
                <a:tc>
                  <a:txBody>
                    <a:bodyPr/>
                    <a:lstStyle/>
                    <a:p>
                      <a:r>
                        <a:rPr lang="en-US" dirty="0"/>
                        <a:t>$48,060</a:t>
                      </a:r>
                    </a:p>
                  </a:txBody>
                  <a:tcPr/>
                </a:tc>
                <a:tc>
                  <a:txBody>
                    <a:bodyPr/>
                    <a:lstStyle/>
                    <a:p>
                      <a:r>
                        <a:rPr lang="en-US" dirty="0"/>
                        <a:t>$54,120</a:t>
                      </a:r>
                    </a:p>
                  </a:txBody>
                  <a:tcPr/>
                </a:tc>
                <a:tc>
                  <a:txBody>
                    <a:bodyPr/>
                    <a:lstStyle/>
                    <a:p>
                      <a:r>
                        <a:rPr lang="en-US" dirty="0"/>
                        <a:t>$60,120</a:t>
                      </a:r>
                    </a:p>
                  </a:txBody>
                  <a:tcPr/>
                </a:tc>
                <a:extLst>
                  <a:ext uri="{0D108BD9-81ED-4DB2-BD59-A6C34878D82A}">
                    <a16:rowId xmlns:a16="http://schemas.microsoft.com/office/drawing/2014/main" val="3246072590"/>
                  </a:ext>
                </a:extLst>
              </a:tr>
            </a:tbl>
          </a:graphicData>
        </a:graphic>
      </p:graphicFrame>
    </p:spTree>
    <p:extLst>
      <p:ext uri="{BB962C8B-B14F-4D97-AF65-F5344CB8AC3E}">
        <p14:creationId xmlns:p14="http://schemas.microsoft.com/office/powerpoint/2010/main" val="42472750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228600" y="6629400"/>
            <a:ext cx="8915400" cy="0"/>
          </a:xfrm>
          <a:prstGeom prst="line">
            <a:avLst/>
          </a:prstGeom>
          <a:ln w="76200">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004777" y="1600200"/>
            <a:ext cx="8229600" cy="228597"/>
          </a:xfrm>
        </p:spPr>
        <p:txBody>
          <a:bodyPr>
            <a:normAutofit fontScale="90000"/>
          </a:bodyPr>
          <a:lstStyle/>
          <a:p>
            <a:pPr algn="l"/>
            <a:r>
              <a:rPr lang="en-US" dirty="0">
                <a:latin typeface="Franklin Gothic Medium" panose="020B0603020102020204" pitchFamily="34" charset="0"/>
              </a:rPr>
              <a:t>Program Contact for Feedback on 2025 Action Plan </a:t>
            </a:r>
            <a:br>
              <a:rPr lang="en-US" dirty="0">
                <a:latin typeface="Franklin Gothic Medium" panose="020B0603020102020204" pitchFamily="34" charset="0"/>
              </a:rPr>
            </a:br>
            <a:br>
              <a:rPr lang="en-US" dirty="0">
                <a:latin typeface="Franklin Gothic Medium" panose="020B0603020102020204" pitchFamily="34" charset="0"/>
              </a:rPr>
            </a:br>
            <a:br>
              <a:rPr lang="en-US" dirty="0">
                <a:latin typeface="Franklin Gothic Medium" panose="020B0603020102020204" pitchFamily="34" charset="0"/>
              </a:rPr>
            </a:br>
            <a:r>
              <a:rPr lang="en-US" dirty="0">
                <a:latin typeface="Franklin Gothic Medium" panose="020B0603020102020204" pitchFamily="34" charset="0"/>
              </a:rPr>
              <a:t>   </a:t>
            </a:r>
            <a:r>
              <a:rPr lang="en-US" sz="2200" dirty="0">
                <a:latin typeface="Franklin Gothic Medium" panose="020B0603020102020204" pitchFamily="34" charset="0"/>
              </a:rPr>
              <a:t>Public Comment Period closes Friday, April 15</a:t>
            </a:r>
            <a:r>
              <a:rPr lang="en-US" sz="2200" baseline="30000" dirty="0">
                <a:latin typeface="Franklin Gothic Medium" panose="020B0603020102020204" pitchFamily="34" charset="0"/>
              </a:rPr>
              <a:t>th</a:t>
            </a:r>
            <a:r>
              <a:rPr lang="en-US" sz="2200" dirty="0">
                <a:latin typeface="Franklin Gothic Medium" panose="020B0603020102020204" pitchFamily="34" charset="0"/>
              </a:rPr>
              <a:t>, 2025, @ 4:30 pm.</a:t>
            </a:r>
            <a:endParaRPr lang="en-US" dirty="0">
              <a:latin typeface="Franklin Gothic Medium" panose="020B0603020102020204" pitchFamily="34" charset="0"/>
            </a:endParaRPr>
          </a:p>
        </p:txBody>
      </p:sp>
      <p:sp>
        <p:nvSpPr>
          <p:cNvPr id="3" name="Content Placeholder 2"/>
          <p:cNvSpPr>
            <a:spLocks noGrp="1"/>
          </p:cNvSpPr>
          <p:nvPr>
            <p:ph idx="1"/>
          </p:nvPr>
        </p:nvSpPr>
        <p:spPr>
          <a:xfrm>
            <a:off x="1676400" y="3505201"/>
            <a:ext cx="4876800" cy="2590799"/>
          </a:xfrm>
        </p:spPr>
        <p:txBody>
          <a:bodyPr>
            <a:normAutofit/>
          </a:bodyPr>
          <a:lstStyle/>
          <a:p>
            <a:pPr marL="0" indent="0">
              <a:buNone/>
            </a:pPr>
            <a:endParaRPr lang="en-US" sz="2400" dirty="0"/>
          </a:p>
          <a:p>
            <a:pPr marL="0" indent="0">
              <a:buNone/>
            </a:pPr>
            <a:r>
              <a:rPr lang="en-US" sz="1800" dirty="0"/>
              <a:t>Madeleine Anthony</a:t>
            </a:r>
          </a:p>
          <a:p>
            <a:pPr marL="0" indent="0">
              <a:buNone/>
            </a:pPr>
            <a:r>
              <a:rPr lang="en-US" sz="1800" dirty="0">
                <a:hlinkClick r:id="rId3"/>
              </a:rPr>
              <a:t>manthony@co.skagit.wa.us</a:t>
            </a:r>
            <a:r>
              <a:rPr lang="en-US" sz="1800" dirty="0"/>
              <a:t> </a:t>
            </a:r>
          </a:p>
          <a:p>
            <a:pPr marL="0" indent="0">
              <a:buNone/>
            </a:pPr>
            <a:r>
              <a:rPr lang="en-US" sz="1800" dirty="0"/>
              <a:t>360-416-2014</a:t>
            </a:r>
          </a:p>
          <a:p>
            <a:pPr marL="0" indent="0">
              <a:buNone/>
            </a:pPr>
            <a:r>
              <a:rPr lang="en-US" sz="1800" dirty="0"/>
              <a:t>Skagit County Public Health</a:t>
            </a:r>
          </a:p>
          <a:p>
            <a:pPr marL="0" indent="0">
              <a:buNone/>
            </a:pPr>
            <a:r>
              <a:rPr lang="en-US" sz="1800" dirty="0"/>
              <a:t>301 Valley Mall Drive, Suite 110</a:t>
            </a:r>
          </a:p>
          <a:p>
            <a:pPr marL="0" indent="0">
              <a:buNone/>
            </a:pPr>
            <a:r>
              <a:rPr lang="en-US" sz="1800" dirty="0"/>
              <a:t>Mount Vernon, WA 98273</a:t>
            </a:r>
          </a:p>
        </p:txBody>
      </p:sp>
      <p:sp>
        <p:nvSpPr>
          <p:cNvPr id="4" name="Rectangle 3"/>
          <p:cNvSpPr/>
          <p:nvPr/>
        </p:nvSpPr>
        <p:spPr>
          <a:xfrm>
            <a:off x="166577" y="-76200"/>
            <a:ext cx="838200" cy="7010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5638800"/>
            <a:ext cx="1143000" cy="1143000"/>
          </a:xfrm>
          <a:prstGeom prst="rect">
            <a:avLst/>
          </a:prstGeom>
        </p:spPr>
      </p:pic>
    </p:spTree>
    <p:extLst>
      <p:ext uri="{BB962C8B-B14F-4D97-AF65-F5344CB8AC3E}">
        <p14:creationId xmlns:p14="http://schemas.microsoft.com/office/powerpoint/2010/main" val="1675353929"/>
      </p:ext>
    </p:extLst>
  </p:cSld>
  <p:clrMapOvr>
    <a:masterClrMapping/>
  </p:clrMapOvr>
</p:sld>
</file>

<file path=ppt/theme/theme1.xml><?xml version="1.0" encoding="utf-8"?>
<a:theme xmlns:a="http://schemas.openxmlformats.org/drawingml/2006/main" name="Housing Overview for 2020 Group_Nov 2016">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Housing Overview for 2020 Group_Nov 2016</Template>
  <TotalTime>1106</TotalTime>
  <Words>643</Words>
  <Application>Microsoft Office PowerPoint</Application>
  <PresentationFormat>On-screen Show (4:3)</PresentationFormat>
  <Paragraphs>83</Paragraphs>
  <Slides>6</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Franklin Gothic Book</vt:lpstr>
      <vt:lpstr>Franklin Gothic Medium</vt:lpstr>
      <vt:lpstr>Housing Overview for 2020 Group_Nov 2016</vt:lpstr>
      <vt:lpstr>PowerPoint Presentation</vt:lpstr>
      <vt:lpstr>What is the Action Plan?</vt:lpstr>
      <vt:lpstr>2025* Tentative Allocations </vt:lpstr>
      <vt:lpstr>2025 Action Plan Goals</vt:lpstr>
      <vt:lpstr>Community Action of Skagit County Kulshan View</vt:lpstr>
      <vt:lpstr>Program Contact for Feedback on 2025 Action Plan       Public Comment Period closes Friday, April 15th, 2025, @ 4:30 pm.</vt:lpstr>
    </vt:vector>
  </TitlesOfParts>
  <Company>Skagit County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Kayla Schott-Bresler</dc:creator>
  <cp:lastModifiedBy>Madeleine Anthony</cp:lastModifiedBy>
  <cp:revision>114</cp:revision>
  <cp:lastPrinted>2017-07-18T15:30:06Z</cp:lastPrinted>
  <dcterms:created xsi:type="dcterms:W3CDTF">2017-05-15T15:21:54Z</dcterms:created>
  <dcterms:modified xsi:type="dcterms:W3CDTF">2025-03-14T21:04:08Z</dcterms:modified>
</cp:coreProperties>
</file>